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5" r:id="rId2"/>
    <p:sldId id="396" r:id="rId3"/>
    <p:sldId id="397" r:id="rId4"/>
    <p:sldId id="398" r:id="rId5"/>
    <p:sldId id="282" r:id="rId6"/>
    <p:sldId id="332" r:id="rId7"/>
    <p:sldId id="381" r:id="rId8"/>
    <p:sldId id="333" r:id="rId9"/>
    <p:sldId id="347" r:id="rId10"/>
    <p:sldId id="356" r:id="rId11"/>
    <p:sldId id="317" r:id="rId12"/>
    <p:sldId id="260" r:id="rId13"/>
    <p:sldId id="359" r:id="rId14"/>
    <p:sldId id="341" r:id="rId15"/>
    <p:sldId id="304" r:id="rId16"/>
    <p:sldId id="319" r:id="rId17"/>
    <p:sldId id="384" r:id="rId18"/>
    <p:sldId id="329" r:id="rId19"/>
    <p:sldId id="321" r:id="rId20"/>
    <p:sldId id="386" r:id="rId21"/>
    <p:sldId id="387" r:id="rId22"/>
    <p:sldId id="389" r:id="rId23"/>
    <p:sldId id="388" r:id="rId24"/>
    <p:sldId id="383" r:id="rId25"/>
    <p:sldId id="298" r:id="rId26"/>
    <p:sldId id="322" r:id="rId27"/>
    <p:sldId id="315" r:id="rId28"/>
    <p:sldId id="323" r:id="rId29"/>
    <p:sldId id="32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99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718" autoAdjust="0"/>
  </p:normalViewPr>
  <p:slideViewPr>
    <p:cSldViewPr>
      <p:cViewPr varScale="1">
        <p:scale>
          <a:sx n="112" d="100"/>
          <a:sy n="112" d="100"/>
        </p:scale>
        <p:origin x="8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  <p:transition spd="slow" advClick="0" advTm="11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AFB63-E185-4467-BAA0-3CF0EF3B43D7}" type="datetimeFigureOut">
              <a:rPr lang="en-US" smtClean="0"/>
              <a:pPr/>
              <a:t>5/26/2016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9CADE-E318-48F5-A62D-44A99E2C3BDA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100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i="1" dirty="0" smtClean="0">
                <a:solidFill>
                  <a:srgbClr val="800000"/>
                </a:solidFill>
                <a:latin typeface="Britannic Bold" panose="020B0903060703020204" pitchFamily="34" charset="0"/>
              </a:rPr>
              <a:t>Linden Homestead – </a:t>
            </a:r>
            <a:br>
              <a:rPr lang="en-AU" i="1" dirty="0" smtClean="0">
                <a:solidFill>
                  <a:srgbClr val="800000"/>
                </a:solidFill>
                <a:latin typeface="Britannic Bold" panose="020B0903060703020204" pitchFamily="34" charset="0"/>
              </a:rPr>
            </a:br>
            <a:r>
              <a:rPr lang="en-AU" i="1" dirty="0" smtClean="0">
                <a:solidFill>
                  <a:srgbClr val="800000"/>
                </a:solidFill>
                <a:latin typeface="Britannic Bold" panose="020B0903060703020204" pitchFamily="34" charset="0"/>
              </a:rPr>
              <a:t>Mudgee Wines Vineyard</a:t>
            </a:r>
            <a:endParaRPr lang="en-AU" i="1" dirty="0">
              <a:solidFill>
                <a:srgbClr val="8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207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PICTURES\Mudgee Wines (2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WINERY\Mudgee Winery Audit Photos\P1040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000108"/>
            <a:ext cx="8477309" cy="557216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85786" y="214290"/>
            <a:ext cx="7572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i="1" u="sng" dirty="0" smtClean="0">
                <a:solidFill>
                  <a:srgbClr val="800000"/>
                </a:solidFill>
                <a:latin typeface="Lucida Calligraphy" pitchFamily="66" charset="0"/>
              </a:rPr>
              <a:t>Mudgee Wines  -  Crushing</a:t>
            </a:r>
            <a:endParaRPr lang="en-AU" sz="40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46158"/>
          </a:xfrm>
        </p:spPr>
        <p:txBody>
          <a:bodyPr>
            <a:normAutofit/>
          </a:bodyPr>
          <a:lstStyle/>
          <a:p>
            <a:r>
              <a:rPr lang="en-AU" sz="3600" b="1" i="1" dirty="0" smtClean="0">
                <a:solidFill>
                  <a:srgbClr val="800000"/>
                </a:solidFill>
                <a:latin typeface="Lucida Calligraphy" pitchFamily="66" charset="0"/>
                <a:cs typeface="Arial" pitchFamily="34" charset="0"/>
              </a:rPr>
              <a:t>Crusher</a:t>
            </a:r>
            <a:endParaRPr lang="en-AU" sz="3600" b="1" i="1" dirty="0">
              <a:solidFill>
                <a:srgbClr val="800000"/>
              </a:solidFill>
              <a:latin typeface="Lucida Calligraphy" pitchFamily="66" charset="0"/>
              <a:cs typeface="Arial" pitchFamily="34" charset="0"/>
            </a:endParaRPr>
          </a:p>
        </p:txBody>
      </p:sp>
      <p:pic>
        <p:nvPicPr>
          <p:cNvPr id="4098" name="Picture 2" descr="G:\WINERY\Mudgee Winery Audit Photos\P1040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7691995" cy="5768997"/>
          </a:xfrm>
          <a:prstGeom prst="rect">
            <a:avLst/>
          </a:prstGeom>
          <a:noFill/>
          <a:ln w="38100">
            <a:solidFill>
              <a:srgbClr val="8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PICTURES\Mudgee Wines (2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Pictures\DSC02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8442082" cy="56436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WINERY\Mudgee Winery Audit Photos\Grape picking\IMG_1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4048152" cy="6072227"/>
          </a:xfrm>
          <a:prstGeom prst="rect">
            <a:avLst/>
          </a:prstGeom>
          <a:noFill/>
        </p:spPr>
      </p:pic>
      <p:pic>
        <p:nvPicPr>
          <p:cNvPr id="4" name="Picture 2" descr="G:\WINERY\Mudgee Winery Audit Photos\Grape picking\IMG_1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4119576" cy="61793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\\VASTSVRCITY\Groups\WINERY\MUDGEE WEBSITE\Photos for website\IMG_1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81000"/>
            <a:ext cx="8001056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541"/>
            <a:ext cx="6588224" cy="53614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9" y="0"/>
            <a:ext cx="4352729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5572164"/>
          </a:xfrm>
        </p:spPr>
        <p:txBody>
          <a:bodyPr>
            <a:noAutofit/>
          </a:bodyPr>
          <a:lstStyle/>
          <a:p>
            <a:r>
              <a:rPr lang="en-AU" sz="8000" dirty="0" smtClean="0">
                <a:solidFill>
                  <a:srgbClr val="800000"/>
                </a:solidFill>
                <a:latin typeface="Lucida Calligraphy" pitchFamily="66" charset="0"/>
              </a:rPr>
              <a:t>Wine produced by Mudgee Wines Estate</a:t>
            </a:r>
            <a:endParaRPr lang="en-AU" sz="8000" dirty="0">
              <a:solidFill>
                <a:srgbClr val="800000"/>
              </a:solidFill>
              <a:latin typeface="Lucida Calligraphy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2797870" y="332656"/>
            <a:ext cx="458571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ritannic Bold" panose="020B0903060703020204" pitchFamily="34" charset="0"/>
                <a:ea typeface="Times New Roman" pitchFamily="18" charset="0"/>
                <a:cs typeface="Arial" pitchFamily="34" charset="0"/>
              </a:rPr>
              <a:t>White Varieties produced: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Chardonnay</a:t>
            </a:r>
            <a:endParaRPr kumimoji="0" lang="en-A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Verdelho</a:t>
            </a:r>
            <a:endParaRPr kumimoji="0" lang="en-A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Pinot Grigio</a:t>
            </a:r>
            <a:endParaRPr kumimoji="0" lang="en-A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627784" y="2846477"/>
            <a:ext cx="64087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ritannic Bold" panose="020B0903060703020204" pitchFamily="34" charset="0"/>
                <a:ea typeface="Times New Roman" pitchFamily="18" charset="0"/>
                <a:cs typeface="Arial" pitchFamily="34" charset="0"/>
              </a:rPr>
              <a:t>Red Varieties Produced: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Cabernet Sauvignon</a:t>
            </a:r>
            <a:endParaRPr kumimoji="0" lang="en-A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Shiraz</a:t>
            </a:r>
            <a:endParaRPr kumimoji="0" lang="en-A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Durif</a:t>
            </a:r>
            <a:endParaRPr kumimoji="0" lang="en-A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Merlot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400" b="1" dirty="0" smtClean="0"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Primitivo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Negro Amaro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400" b="1" dirty="0" smtClean="0"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Old Bush Vine Shiraz – Cabernet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2400" b="1" dirty="0" smtClean="0"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Mudgee Wines Durif-Shiraz</a:t>
            </a:r>
            <a:endParaRPr kumimoji="0" lang="en-AU" sz="24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2357454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39752" cy="284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052601" cy="5289451"/>
          </a:xfrm>
        </p:spPr>
      </p:pic>
      <p:sp>
        <p:nvSpPr>
          <p:cNvPr id="5" name="TextBox 4"/>
          <p:cNvSpPr txBox="1"/>
          <p:nvPr/>
        </p:nvSpPr>
        <p:spPr>
          <a:xfrm>
            <a:off x="1115616" y="18864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800000"/>
                </a:solidFill>
                <a:latin typeface="Britannic Bold" panose="020B0903060703020204" pitchFamily="34" charset="0"/>
              </a:rPr>
              <a:t>Wedding Ceremony almost the vines</a:t>
            </a:r>
            <a:endParaRPr lang="en-AU" sz="2800" b="1" dirty="0">
              <a:solidFill>
                <a:srgbClr val="80000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528392" cy="70609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White Varieties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1" y="894731"/>
            <a:ext cx="2552802" cy="26062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94730"/>
            <a:ext cx="2232248" cy="2564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2559666" cy="2559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31" y="894730"/>
            <a:ext cx="2409806" cy="2672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31" y="3933056"/>
            <a:ext cx="2409806" cy="26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256" y="67754"/>
            <a:ext cx="8199040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AU" sz="3100" b="1" dirty="0" smtClean="0"/>
              <a:t>Mudgee Wines 2011 Grey Label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sz="2000" dirty="0" smtClean="0"/>
              <a:t>       Reserve Shiraz                   Reserve Cabernet Sauvignon              Reserve Durif</a:t>
            </a:r>
            <a:endParaRPr lang="en-AU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09" y="4182626"/>
            <a:ext cx="2421861" cy="242186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03" y="894344"/>
            <a:ext cx="2448272" cy="2448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30" y="894344"/>
            <a:ext cx="24384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6" y="894344"/>
            <a:ext cx="2459095" cy="2459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6" y="4149080"/>
            <a:ext cx="2488954" cy="24889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29" y="4182626"/>
            <a:ext cx="2468603" cy="24686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1256" y="3300302"/>
            <a:ext cx="84969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/>
              <a:t>Mudgee Wines </a:t>
            </a:r>
            <a:r>
              <a:rPr lang="en-AU" sz="2800" b="1" dirty="0" smtClean="0"/>
              <a:t>Durif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       </a:t>
            </a:r>
            <a:r>
              <a:rPr lang="en-AU" dirty="0" smtClean="0"/>
              <a:t>2006 Reserve Durif            2009 William Reserve Durif        2010 Reserve Durif-Shiraz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85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8686800" cy="778098"/>
          </a:xfrm>
        </p:spPr>
        <p:txBody>
          <a:bodyPr>
            <a:noAutofit/>
          </a:bodyPr>
          <a:lstStyle/>
          <a:p>
            <a:pPr algn="l"/>
            <a:r>
              <a:rPr lang="en-AU" sz="2800" b="1" dirty="0"/>
              <a:t>Mudgee </a:t>
            </a:r>
            <a:r>
              <a:rPr lang="en-AU" sz="2800" b="1" dirty="0" smtClean="0"/>
              <a:t>Wines 2011 Black Label</a:t>
            </a:r>
            <a:r>
              <a:rPr lang="en-AU" sz="2800" dirty="0"/>
              <a:t/>
            </a:r>
            <a:br>
              <a:rPr lang="en-AU" sz="2800" dirty="0"/>
            </a:br>
            <a:r>
              <a:rPr lang="en-AU" sz="2800" dirty="0" smtClean="0"/>
              <a:t> </a:t>
            </a:r>
            <a:r>
              <a:rPr lang="en-AU" sz="2000" dirty="0" smtClean="0"/>
              <a:t>Shiraz                    Cabernet Sauvignon              Durif                  Shiraz Durif Cabernet</a:t>
            </a:r>
            <a:endParaRPr lang="en-AU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7" r="34770"/>
          <a:stretch/>
        </p:blipFill>
        <p:spPr>
          <a:xfrm>
            <a:off x="169856" y="885445"/>
            <a:ext cx="648072" cy="24091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0" r="34730"/>
          <a:stretch/>
        </p:blipFill>
        <p:spPr>
          <a:xfrm>
            <a:off x="4712021" y="885444"/>
            <a:ext cx="720080" cy="2409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16" y="892407"/>
            <a:ext cx="685517" cy="2448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869690"/>
            <a:ext cx="766930" cy="2425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10366"/>
            <a:ext cx="8866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/>
              <a:t>Mudgee Wines </a:t>
            </a:r>
            <a:r>
              <a:rPr lang="en-AU" sz="2400" b="1" dirty="0" smtClean="0"/>
              <a:t>2012 Reserve Label                   2013 Reserve Label</a:t>
            </a:r>
            <a:r>
              <a:rPr lang="en-AU" sz="2400" dirty="0"/>
              <a:t/>
            </a:r>
            <a:br>
              <a:rPr lang="en-AU" sz="2400" dirty="0"/>
            </a:br>
            <a:r>
              <a:rPr lang="en-AU" sz="2400" dirty="0"/>
              <a:t> </a:t>
            </a:r>
            <a:r>
              <a:rPr lang="en-AU" dirty="0" smtClean="0"/>
              <a:t>Reserve Shiraz                   Reserve Cabernet </a:t>
            </a:r>
            <a:r>
              <a:rPr lang="en-AU" dirty="0"/>
              <a:t>Sauvignon     </a:t>
            </a:r>
            <a:r>
              <a:rPr lang="en-AU" dirty="0" smtClean="0"/>
              <a:t> 2013 Reserve Cabernet Sauvignon  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19804"/>
            <a:ext cx="745908" cy="25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r="31206"/>
          <a:stretch/>
        </p:blipFill>
        <p:spPr>
          <a:xfrm>
            <a:off x="6900234" y="4216599"/>
            <a:ext cx="1008113" cy="25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2" y="4241363"/>
            <a:ext cx="745908" cy="25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83" y="187639"/>
            <a:ext cx="8229600" cy="666714"/>
          </a:xfrm>
        </p:spPr>
        <p:txBody>
          <a:bodyPr>
            <a:normAutofit fontScale="90000"/>
          </a:bodyPr>
          <a:lstStyle/>
          <a:p>
            <a:pPr algn="l"/>
            <a:r>
              <a:rPr lang="en-AU" sz="3600" b="1" dirty="0" smtClean="0"/>
              <a:t>Mudgee </a:t>
            </a:r>
            <a:r>
              <a:rPr lang="en-AU" sz="3600" b="1" dirty="0"/>
              <a:t>Wines </a:t>
            </a:r>
            <a:r>
              <a:rPr lang="en-AU" sz="3600" b="1" dirty="0" smtClean="0"/>
              <a:t>Other Varieties</a:t>
            </a:r>
            <a:br>
              <a:rPr lang="en-AU" sz="3600" b="1" dirty="0" smtClean="0"/>
            </a:br>
            <a:endParaRPr lang="en-AU" sz="2000" dirty="0">
              <a:latin typeface="Britannic Bold" panose="020B0903060703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5" r="29317"/>
          <a:stretch/>
        </p:blipFill>
        <p:spPr>
          <a:xfrm>
            <a:off x="528078" y="844954"/>
            <a:ext cx="1137375" cy="255314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8" t="2941" r="21289" b="1"/>
          <a:stretch/>
        </p:blipFill>
        <p:spPr>
          <a:xfrm>
            <a:off x="3563888" y="837184"/>
            <a:ext cx="1371096" cy="2568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4" r="32311"/>
          <a:stretch/>
        </p:blipFill>
        <p:spPr>
          <a:xfrm>
            <a:off x="6588223" y="837184"/>
            <a:ext cx="1008112" cy="2553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1" r="29463"/>
          <a:stretch/>
        </p:blipFill>
        <p:spPr>
          <a:xfrm>
            <a:off x="3543681" y="4055416"/>
            <a:ext cx="1008112" cy="26589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4008" y="5200204"/>
            <a:ext cx="234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2013 Reserve Primitivo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115" y="3399399"/>
            <a:ext cx="2197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2014 Reserve Merlot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27523" y="3390331"/>
            <a:ext cx="2417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2010 Reserve Cabernet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23011" y="3390331"/>
            <a:ext cx="280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2014 Reserve Negro Amaro </a:t>
            </a:r>
          </a:p>
        </p:txBody>
      </p:sp>
    </p:spTree>
    <p:extLst>
      <p:ext uri="{BB962C8B-B14F-4D97-AF65-F5344CB8AC3E}">
        <p14:creationId xmlns:p14="http://schemas.microsoft.com/office/powerpoint/2010/main" val="42449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46848" cy="620688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latin typeface="Britannic Bold" panose="020B0903060703020204" pitchFamily="34" charset="0"/>
              </a:rPr>
              <a:t>Ports and Liqueurs</a:t>
            </a:r>
            <a:endParaRPr lang="en-AU" dirty="0">
              <a:latin typeface="Britannic Bold" panose="020B0903060703020204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1949798" cy="346630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26" y="877995"/>
            <a:ext cx="1944216" cy="3456383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23528" y="5301208"/>
            <a:ext cx="194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80" name="TextBox 79"/>
          <p:cNvSpPr txBox="1"/>
          <p:nvPr/>
        </p:nvSpPr>
        <p:spPr>
          <a:xfrm>
            <a:off x="2217457" y="440701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Liqueur Verdelho </a:t>
            </a:r>
            <a:endParaRPr lang="en-AU" dirty="0"/>
          </a:p>
        </p:txBody>
      </p:sp>
      <p:sp>
        <p:nvSpPr>
          <p:cNvPr id="81" name="TextBox 80"/>
          <p:cNvSpPr txBox="1"/>
          <p:nvPr/>
        </p:nvSpPr>
        <p:spPr>
          <a:xfrm>
            <a:off x="-173969" y="433437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NV Ruby </a:t>
            </a:r>
            <a:endParaRPr lang="en-AU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69" y="877995"/>
            <a:ext cx="1872208" cy="201622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19" y="3826808"/>
            <a:ext cx="1815011" cy="2016224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63" y="2791679"/>
            <a:ext cx="1643307" cy="1905601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4790814" y="3068960"/>
            <a:ext cx="16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Golden Triangle Dessert Wine</a:t>
            </a:r>
            <a:endParaRPr lang="en-AU" sz="1600" dirty="0"/>
          </a:p>
        </p:txBody>
      </p:sp>
      <p:sp>
        <p:nvSpPr>
          <p:cNvPr id="87" name="TextBox 86"/>
          <p:cNvSpPr txBox="1"/>
          <p:nvPr/>
        </p:nvSpPr>
        <p:spPr>
          <a:xfrm>
            <a:off x="7301384" y="4776351"/>
            <a:ext cx="180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2011 Cabernet VP</a:t>
            </a:r>
            <a:endParaRPr lang="en-AU" sz="1600" dirty="0"/>
          </a:p>
        </p:txBody>
      </p:sp>
      <p:sp>
        <p:nvSpPr>
          <p:cNvPr id="88" name="TextBox 87"/>
          <p:cNvSpPr txBox="1"/>
          <p:nvPr/>
        </p:nvSpPr>
        <p:spPr>
          <a:xfrm>
            <a:off x="4758342" y="5949280"/>
            <a:ext cx="1738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2014 Durif VP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3249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3700726" cy="5273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3627162" cy="5357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8" y="1268760"/>
            <a:ext cx="7517629" cy="507224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3050"/>
            <a:ext cx="4000496" cy="2428892"/>
          </a:xfrm>
        </p:spPr>
        <p:txBody>
          <a:bodyPr>
            <a:normAutofit/>
          </a:bodyPr>
          <a:lstStyle/>
          <a:p>
            <a:r>
              <a:rPr lang="en-AU" b="1" i="1" dirty="0" smtClean="0">
                <a:solidFill>
                  <a:srgbClr val="800000"/>
                </a:solidFill>
                <a:latin typeface="Lucida Calligraphy" pitchFamily="66" charset="0"/>
              </a:rPr>
              <a:t>Mudgee Wines </a:t>
            </a:r>
            <a:br>
              <a:rPr lang="en-AU" b="1" i="1" dirty="0" smtClean="0">
                <a:solidFill>
                  <a:srgbClr val="800000"/>
                </a:solidFill>
                <a:latin typeface="Lucida Calligraphy" pitchFamily="66" charset="0"/>
              </a:rPr>
            </a:br>
            <a:r>
              <a:rPr lang="en-AU" b="1" i="1" dirty="0" smtClean="0">
                <a:solidFill>
                  <a:srgbClr val="800000"/>
                </a:solidFill>
                <a:latin typeface="Lucida Calligraphy" pitchFamily="66" charset="0"/>
              </a:rPr>
              <a:t>Estate</a:t>
            </a:r>
            <a:endParaRPr lang="en-AU" b="1" i="1" dirty="0">
              <a:solidFill>
                <a:srgbClr val="800000"/>
              </a:solidFill>
              <a:latin typeface="Lucida Calligraphy" pitchFamily="66" charset="0"/>
            </a:endParaRPr>
          </a:p>
        </p:txBody>
      </p:sp>
      <p:pic>
        <p:nvPicPr>
          <p:cNvPr id="47106" name="Picture 2" descr="G:\WINERY\Mudgee Winery Audit Photos\Jane Camera Mudgee\Winery &amp; Vineyard\IMG_1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00042"/>
            <a:ext cx="3929090" cy="58936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WINERY\BCA.MUDGEE WINES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251090" cy="55007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4" y="3714752"/>
            <a:ext cx="6500858" cy="2714644"/>
          </a:xfrm>
        </p:spPr>
        <p:txBody>
          <a:bodyPr>
            <a:normAutofit/>
          </a:bodyPr>
          <a:lstStyle/>
          <a:p>
            <a:r>
              <a:rPr lang="en-AU" sz="3500" dirty="0" smtClean="0">
                <a:solidFill>
                  <a:schemeClr val="tx2">
                    <a:lumMod val="75000"/>
                  </a:schemeClr>
                </a:solidFill>
                <a:latin typeface="Lucida Calligraphy" pitchFamily="66" charset="0"/>
              </a:rPr>
              <a:t>“Steeped in heritage, Mudgee’s oldest vineyard offers you a taste of it’s legacy”</a:t>
            </a:r>
            <a:endParaRPr lang="en-AU" sz="35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G:\Vast Academy\Word\KAYLA\winery\grape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571480"/>
            <a:ext cx="1619250" cy="253365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1571636" cy="236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1472" y="214290"/>
            <a:ext cx="5643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i="1" dirty="0" smtClean="0">
                <a:solidFill>
                  <a:srgbClr val="800000"/>
                </a:solidFill>
                <a:latin typeface="Lucida Calligraphy" pitchFamily="66" charset="0"/>
              </a:rPr>
              <a:t>Mudgee Wines </a:t>
            </a:r>
            <a:r>
              <a:rPr lang="en-AU" sz="3200" b="1" i="1" dirty="0" smtClean="0">
                <a:solidFill>
                  <a:srgbClr val="800000"/>
                </a:solidFill>
                <a:latin typeface="Lucida Calligraphy" pitchFamily="66" charset="0"/>
              </a:rPr>
              <a:t>Winery and Vineyard</a:t>
            </a:r>
            <a:br>
              <a:rPr lang="en-AU" sz="3200" b="1" i="1" dirty="0" smtClean="0">
                <a:solidFill>
                  <a:srgbClr val="800000"/>
                </a:solidFill>
                <a:latin typeface="Lucida Calligraphy" pitchFamily="66" charset="0"/>
              </a:rPr>
            </a:br>
            <a:endParaRPr lang="en-AU" sz="3200" i="1" dirty="0">
              <a:solidFill>
                <a:srgbClr val="800000"/>
              </a:solidFill>
            </a:endParaRPr>
          </a:p>
        </p:txBody>
      </p:sp>
      <p:pic>
        <p:nvPicPr>
          <p:cNvPr id="6" name="Picture 2" descr="C:\Users\Jane\AppData\Local\Microsoft\Windows\Temporary Internet Files\Content.Outlook\AEAWU8QK\Mudgee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643050"/>
            <a:ext cx="2176741" cy="1571636"/>
          </a:xfrm>
          <a:prstGeom prst="rect">
            <a:avLst/>
          </a:prstGeom>
          <a:noFill/>
          <a:ln w="38100">
            <a:solidFill>
              <a:srgbClr val="8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007525" cy="5024263"/>
          </a:xfrm>
        </p:spPr>
      </p:pic>
    </p:spTree>
    <p:extLst>
      <p:ext uri="{BB962C8B-B14F-4D97-AF65-F5344CB8AC3E}">
        <p14:creationId xmlns:p14="http://schemas.microsoft.com/office/powerpoint/2010/main" val="23455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502128" cy="5001419"/>
          </a:xfrm>
        </p:spPr>
      </p:pic>
    </p:spTree>
    <p:extLst>
      <p:ext uri="{BB962C8B-B14F-4D97-AF65-F5344CB8AC3E}">
        <p14:creationId xmlns:p14="http://schemas.microsoft.com/office/powerpoint/2010/main" val="22825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 descr="\\VASTSVRCITY\Groups\WINERY\MUDGEE WEBSITE\Photos for website\IMG_1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97" y="3573016"/>
            <a:ext cx="4500530" cy="3172528"/>
          </a:xfrm>
          <a:prstGeom prst="rect">
            <a:avLst/>
          </a:prstGeom>
          <a:noFill/>
        </p:spPr>
      </p:pic>
      <p:pic>
        <p:nvPicPr>
          <p:cNvPr id="95234" name="Picture 2" descr="\\VASTSVRCITY\Groups\WINERY\MUDGEE WEBSITE\Shiraz Gra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6" y="0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i="1" u="sng" dirty="0" smtClean="0">
                <a:solidFill>
                  <a:srgbClr val="800000"/>
                </a:solidFill>
                <a:latin typeface="Lucida Calligraphy" pitchFamily="66" charset="0"/>
              </a:rPr>
              <a:t>Mudgee Wines </a:t>
            </a:r>
          </a:p>
          <a:p>
            <a:r>
              <a:rPr lang="en-AU" sz="3600" b="1" i="1" u="sng" dirty="0" smtClean="0">
                <a:solidFill>
                  <a:srgbClr val="800000"/>
                </a:solidFill>
                <a:latin typeface="Lucida Calligraphy" pitchFamily="66" charset="0"/>
              </a:rPr>
              <a:t>Shiraz Grapes</a:t>
            </a:r>
            <a:endParaRPr lang="en-AU" sz="36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93" y="1230263"/>
            <a:ext cx="2222376" cy="2222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33265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u="sng" dirty="0" smtClean="0">
                <a:solidFill>
                  <a:srgbClr val="800000"/>
                </a:solidFill>
                <a:latin typeface="Lucida Calligraphy" pitchFamily="66" charset="0"/>
              </a:rPr>
              <a:t>Mudgee Wines  -  Machine Harvest</a:t>
            </a:r>
            <a:endParaRPr lang="en-AU" sz="3200" b="1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0893"/>
            <a:ext cx="7674646" cy="511643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4" y="843444"/>
            <a:ext cx="7924080" cy="5282720"/>
          </a:xfrm>
        </p:spPr>
      </p:pic>
    </p:spTree>
    <p:extLst>
      <p:ext uri="{BB962C8B-B14F-4D97-AF65-F5344CB8AC3E}">
        <p14:creationId xmlns:p14="http://schemas.microsoft.com/office/powerpoint/2010/main" val="3459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s\DSC02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6432" y="1831678"/>
            <a:ext cx="5789296" cy="387019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95536" y="26064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i="1" u="sng" dirty="0">
                <a:solidFill>
                  <a:srgbClr val="800000"/>
                </a:solidFill>
                <a:latin typeface="Lucida Calligraphy" pitchFamily="66" charset="0"/>
              </a:rPr>
              <a:t>Mudgee Wines  -  </a:t>
            </a:r>
            <a:r>
              <a:rPr lang="en-AU" sz="3600" b="1" i="1" u="sng" dirty="0" smtClean="0">
                <a:solidFill>
                  <a:srgbClr val="800000"/>
                </a:solidFill>
                <a:latin typeface="Lucida Calligraphy" pitchFamily="66" charset="0"/>
              </a:rPr>
              <a:t>Hand Picked</a:t>
            </a:r>
            <a:endParaRPr lang="en-AU" sz="36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PICTURES\Mudgee Wines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429684" cy="63222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4315</TotalTime>
  <Words>162</Words>
  <Application>Microsoft Office PowerPoint</Application>
  <PresentationFormat>On-screen Show (4:3)</PresentationFormat>
  <Paragraphs>41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Britannic Bold</vt:lpstr>
      <vt:lpstr>Calibri</vt:lpstr>
      <vt:lpstr>Lucida Calligraphy</vt:lpstr>
      <vt:lpstr>Times New Roman</vt:lpstr>
      <vt:lpstr>Office Theme</vt:lpstr>
      <vt:lpstr>Linden Homestead –  Mudgee Wines Vineyard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Crusher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Wine produced by Mudgee Wines Estate</vt:lpstr>
      <vt:lpstr>PowerPoint Presentation</vt:lpstr>
      <vt:lpstr>White Varieties</vt:lpstr>
      <vt:lpstr>Mudgee Wines 2011 Grey Label        Reserve Shiraz                   Reserve Cabernet Sauvignon              Reserve Durif</vt:lpstr>
      <vt:lpstr>Mudgee Wines 2011 Black Label  Shiraz                    Cabernet Sauvignon              Durif                  Shiraz Durif Cabernet</vt:lpstr>
      <vt:lpstr>Mudgee Wines Other Varieties </vt:lpstr>
      <vt:lpstr>Ports and Liqueurs</vt:lpstr>
      <vt:lpstr>PowerPoint Presentation</vt:lpstr>
      <vt:lpstr>PowerPoint Presentation</vt:lpstr>
      <vt:lpstr>Mudgee Wines  Estate</vt:lpstr>
      <vt:lpstr>PowerPoint Presentation</vt:lpstr>
      <vt:lpstr>“Steeped in heritage, Mudgee’s oldest vineyard offers you a taste of it’s legacy”</vt:lpstr>
    </vt:vector>
  </TitlesOfParts>
  <Company>VAST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Mudgee Wines Estate</dc:title>
  <dc:creator>Kayla</dc:creator>
  <cp:lastModifiedBy>Bill Whalley</cp:lastModifiedBy>
  <cp:revision>116</cp:revision>
  <dcterms:created xsi:type="dcterms:W3CDTF">2009-05-19T03:33:34Z</dcterms:created>
  <dcterms:modified xsi:type="dcterms:W3CDTF">2016-05-26T12:01:33Z</dcterms:modified>
</cp:coreProperties>
</file>